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9" r:id="rId4"/>
    <p:sldId id="267" r:id="rId5"/>
    <p:sldId id="286" r:id="rId6"/>
    <p:sldId id="287" r:id="rId7"/>
    <p:sldId id="288" r:id="rId8"/>
    <p:sldId id="289" r:id="rId9"/>
    <p:sldId id="281" r:id="rId10"/>
    <p:sldId id="282" r:id="rId11"/>
    <p:sldId id="284" r:id="rId12"/>
    <p:sldId id="285" r:id="rId13"/>
    <p:sldId id="273" r:id="rId14"/>
    <p:sldId id="270" r:id="rId15"/>
    <p:sldId id="290" r:id="rId16"/>
    <p:sldId id="272" r:id="rId17"/>
    <p:sldId id="275" r:id="rId18"/>
    <p:sldId id="274" r:id="rId19"/>
    <p:sldId id="271" r:id="rId20"/>
    <p:sldId id="276" r:id="rId21"/>
    <p:sldId id="277" r:id="rId22"/>
    <p:sldId id="278" r:id="rId23"/>
    <p:sldId id="279" r:id="rId24"/>
    <p:sldId id="26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38703F"/>
    <a:srgbClr val="004E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>
        <p:scale>
          <a:sx n="90" d="100"/>
          <a:sy n="90" d="100"/>
        </p:scale>
        <p:origin x="-588" y="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46A8D-FD64-4C91-8644-8182DB615DBF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BDBB94-1672-46BD-8666-9FE3FE05A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46A8D-FD64-4C91-8644-8182DB615DBF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BDBB94-1672-46BD-8666-9FE3FE05A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46A8D-FD64-4C91-8644-8182DB615DBF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BDBB94-1672-46BD-8666-9FE3FE05A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46A8D-FD64-4C91-8644-8182DB615DBF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BDBB94-1672-46BD-8666-9FE3FE05A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46A8D-FD64-4C91-8644-8182DB615DBF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BDBB94-1672-46BD-8666-9FE3FE05A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46A8D-FD64-4C91-8644-8182DB615DBF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BDBB94-1672-46BD-8666-9FE3FE05A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46A8D-FD64-4C91-8644-8182DB615DBF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BDBB94-1672-46BD-8666-9FE3FE05A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46A8D-FD64-4C91-8644-8182DB615DBF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BDBB94-1672-46BD-8666-9FE3FE05A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46A8D-FD64-4C91-8644-8182DB615DBF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BDBB94-1672-46BD-8666-9FE3FE05A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46A8D-FD64-4C91-8644-8182DB615DBF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BDBB94-1672-46BD-8666-9FE3FE05A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46A8D-FD64-4C91-8644-8182DB615DBF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BDBB94-1672-46BD-8666-9FE3FE05AC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DB46A8D-FD64-4C91-8644-8182DB615DBF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DBDBB94-1672-46BD-8666-9FE3FE05A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otpotatoes.net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&#1087;&#1088;&#1072;&#1082;&#1090;&#1080;&#1082;&#1072;/11%20&#1082;&#1083;&#1072;&#1089;&#1089;" TargetMode="External"/><Relationship Id="rId3" Type="http://schemas.openxmlformats.org/officeDocument/2006/relationships/image" Target="../media/image15.jpeg"/><Relationship Id="rId7" Type="http://schemas.openxmlformats.org/officeDocument/2006/relationships/hyperlink" Target="&#1087;&#1088;&#1072;&#1082;&#1090;&#1080;&#1082;&#1072;/8%20&#1082;&#1083;&#1072;&#1089;&#1089;" TargetMode="External"/><Relationship Id="rId2" Type="http://schemas.openxmlformats.org/officeDocument/2006/relationships/hyperlink" Target="&#1087;&#1088;&#1072;&#1082;&#1090;&#1080;&#1082;&#1072;/&#1082;&#1086;&#1084;&#1087;&#1083;&#1077;&#1082;&#1089;%20&#1091;&#1087;&#1088;%20&#1076;&#1083;&#1103;%20&#1082;&#1086;&#1085;&#1090;&#1088;&#1086;&#1083;&#1103;/index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87;&#1088;&#1072;&#1082;&#1090;&#1080;&#1082;&#1072;/7%20&#1082;&#1083;&#1072;&#1089;&#1089;" TargetMode="External"/><Relationship Id="rId5" Type="http://schemas.openxmlformats.org/officeDocument/2006/relationships/hyperlink" Target="&#1087;&#1088;&#1072;&#1082;&#1090;&#1080;&#1082;&#1072;/6%20&#1082;&#1083;&#1072;&#1089;&#1089;" TargetMode="External"/><Relationship Id="rId4" Type="http://schemas.openxmlformats.org/officeDocument/2006/relationships/hyperlink" Target="&#1087;&#1088;&#1072;&#1082;&#1090;&#1080;&#1082;&#1072;/5%20&#1082;&#1083;&#1072;&#1089;&#1089;" TargetMode="External"/><Relationship Id="rId9" Type="http://schemas.openxmlformats.org/officeDocument/2006/relationships/hyperlink" Target="&#1087;&#1088;&#1072;&#1082;&#1090;&#1080;&#1082;&#1072;/&#1042;&#1080;&#1076;&#1077;&#1086;%20&#1080;%20&#1072;&#1091;&#1076;&#1080;&#1086;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000108"/>
            <a:ext cx="7406640" cy="2571768"/>
          </a:xfrm>
          <a:ln>
            <a:noFill/>
          </a:ln>
          <a:effectLst/>
        </p:spPr>
        <p:txBody>
          <a:bodyPr>
            <a:noAutofit/>
          </a:bodyPr>
          <a:lstStyle/>
          <a:p>
            <a:r>
              <a:rPr lang="ru-RU" sz="5400" b="1" i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Компьютерные технологии и урок.</a:t>
            </a:r>
            <a:r>
              <a:rPr lang="ru-RU" sz="5400" b="1" i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i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5000636"/>
            <a:ext cx="3977616" cy="114300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algn="ctr">
              <a:spcBef>
                <a:spcPts val="0"/>
              </a:spcBef>
            </a:pP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Государственное учреждение образования </a:t>
            </a:r>
          </a:p>
          <a:p>
            <a:pPr algn="ctr">
              <a:spcBef>
                <a:spcPts val="0"/>
              </a:spcBef>
            </a:pP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«Гимназия №4 г. Могилева»</a:t>
            </a:r>
          </a:p>
          <a:p>
            <a:pPr algn="ctr">
              <a:spcBef>
                <a:spcPts val="0"/>
              </a:spcBef>
            </a:pP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Учитель </a:t>
            </a:r>
            <a:r>
              <a:rPr lang="en-US" sz="1600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категории Балабанова Е. А.</a:t>
            </a:r>
          </a:p>
          <a:p>
            <a:pPr algn="r">
              <a:spcBef>
                <a:spcPts val="0"/>
              </a:spcBef>
            </a:pPr>
            <a:r>
              <a:rPr lang="ru-RU" sz="12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1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endParaRPr lang="ru-RU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39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929066"/>
            <a:ext cx="3571900" cy="2714644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7998170" cy="82694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sz="7200" b="1" dirty="0" err="1" smtClean="0">
                <a:latin typeface="Times New Roman" pitchFamily="18" charset="0"/>
                <a:cs typeface="Times New Roman" pitchFamily="18" charset="0"/>
              </a:rPr>
              <a:t>MyTestX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 10.2.0.3 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Программа для подготовки и проведения компьютерного тестирования знаний.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8000" b="1" dirty="0" err="1" smtClean="0">
                <a:latin typeface="Times New Roman" pitchFamily="18" charset="0"/>
                <a:cs typeface="Times New Roman" pitchFamily="18" charset="0"/>
              </a:rPr>
              <a:t>MyTest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X работает с девятью типами заданий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: одиночный выбор, множественный выбор, установление порядка следования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и т.д. В тесте можно использовать любое количество заданий любых типов, можно только один, можно и все сразу.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071678"/>
            <a:ext cx="678661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43042" y="214290"/>
            <a:ext cx="5643602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dirty="0" smtClean="0">
                <a:solidFill>
                  <a:srgbClr val="002060"/>
                </a:solidFill>
              </a:rPr>
              <a:t>Hot Potatoes v.6</a:t>
            </a:r>
            <a:endParaRPr lang="ru-RU" sz="4800" dirty="0">
              <a:solidFill>
                <a:srgbClr val="002060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 l="16000" t="22574" r="35000" b="21667"/>
          <a:stretch>
            <a:fillRect/>
          </a:stretch>
        </p:blipFill>
        <p:spPr bwMode="auto">
          <a:xfrm>
            <a:off x="1214414" y="1214422"/>
            <a:ext cx="6429420" cy="438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43042" y="214290"/>
            <a:ext cx="5643602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dirty="0" smtClean="0">
                <a:solidFill>
                  <a:srgbClr val="002060"/>
                </a:solidFill>
              </a:rPr>
              <a:t>Hot Potatoes v.6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85778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4EEA"/>
                </a:solidFill>
              </a:rPr>
              <a:t>Данная  программа предоставляет широкий набор функций: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возможность установить таймер 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автоматическая проверка с выводом результата  в виде процента выполнения задания;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программа позволяет учителю самостоятельно моделировать задания, оперативно осуществлять контроль, вдохновить учащихся на участие в учебном процессе и позволяет им  работать в индивидуальном темпе;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работа с программой не требует от учителя специфических знаний по языкам программирования.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000108"/>
            <a:ext cx="8183880" cy="5214974"/>
          </a:xfrm>
        </p:spPr>
        <p:txBody>
          <a:bodyPr>
            <a:normAutofit fontScale="92500" lnSpcReduction="20000"/>
          </a:bodyPr>
          <a:lstStyle/>
          <a:p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Бесплатно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программа может использоваться государственными некоммерческими образовательными учреждениями при условии, что созданные с помощью программы учебные материалы будут находиться в Интернете в свободном доступе.</a:t>
            </a:r>
          </a:p>
          <a:p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Блок программы «Инструменты» является платным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он приобретается и регистрируется отдельно от программы.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Платной 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программа является в случае:</a:t>
            </a: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Использования коммерческими образовательными учреждениями.</a:t>
            </a: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Взимания платы за использование созданных материалов.</a:t>
            </a: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Ограничения доступа к материалам тем или иным способом (единственное возможное ограничение – использование пароля при размещении упражнений на сайте </a:t>
            </a:r>
            <a:r>
              <a:rPr lang="en-US" sz="24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www</a:t>
            </a:r>
            <a:r>
              <a:rPr lang="ru-RU" sz="24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40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hotpotatoes</a:t>
            </a:r>
            <a:r>
              <a:rPr lang="ru-RU" sz="24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4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net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 Использования в полном объеме дополнительного блока программы «Инструменты».</a:t>
            </a:r>
          </a:p>
          <a:p>
            <a:endParaRPr lang="ru-RU" sz="26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71604" y="357166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/>
                </a:solidFill>
              </a:rPr>
              <a:t>Условия использования</a:t>
            </a:r>
            <a:endParaRPr lang="ru-RU" sz="28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00042"/>
            <a:ext cx="7643866" cy="85725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Пример создание упражнений и тестов с помощью программы 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Hot Potatoes v.6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143932" cy="5143536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Программа 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</a:rPr>
              <a:t>Hot Pot </a:t>
            </a: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позволяет создавать упражнения нескольких типов: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		-JQuiz – Викторина – вопросы с множественным выбором 	ответа (4 типа заданий)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		-</a:t>
            </a:r>
            <a:r>
              <a:rPr lang="ru-RU" sz="1600" b="1" dirty="0" err="1" smtClean="0">
                <a:solidFill>
                  <a:schemeClr val="accent5">
                    <a:lumMod val="75000"/>
                  </a:schemeClr>
                </a:solidFill>
              </a:rPr>
              <a:t>JCloze</a:t>
            </a: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 – Заполнение пропусков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		-</a:t>
            </a:r>
            <a:r>
              <a:rPr lang="ru-RU" sz="1600" b="1" dirty="0" err="1" smtClean="0">
                <a:solidFill>
                  <a:schemeClr val="accent5">
                    <a:lumMod val="75000"/>
                  </a:schemeClr>
                </a:solidFill>
              </a:rPr>
              <a:t>JMatch</a:t>
            </a: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 – Установление соответствий (3 типа заданий).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		-</a:t>
            </a:r>
            <a:r>
              <a:rPr lang="ru-RU" sz="1600" b="1" dirty="0" err="1" smtClean="0">
                <a:solidFill>
                  <a:schemeClr val="accent5">
                    <a:lumMod val="75000"/>
                  </a:schemeClr>
                </a:solidFill>
              </a:rPr>
              <a:t>JCross</a:t>
            </a: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 – Кроссворд.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		-</a:t>
            </a:r>
            <a:r>
              <a:rPr lang="ru-RU" sz="1600" b="1" dirty="0" err="1" smtClean="0">
                <a:solidFill>
                  <a:schemeClr val="accent5">
                    <a:lumMod val="75000"/>
                  </a:schemeClr>
                </a:solidFill>
              </a:rPr>
              <a:t>JMix</a:t>
            </a: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 – Восстановление последовательности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786190"/>
            <a:ext cx="386825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ralSOFT\Рабочий стол\обобщение семинар 3.01\практика\комплекс упр для контроля\images\teacher.JP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500042"/>
            <a:ext cx="1739109" cy="250549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28926" y="714356"/>
            <a:ext cx="6831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4" action="ppaction://hlinkfile"/>
              </a:rPr>
              <a:t>5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15140" y="642918"/>
            <a:ext cx="6767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hlinkClick r:id="rId5" action="ppaction://hlinkfile"/>
              </a:rPr>
              <a:t>6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2214554"/>
            <a:ext cx="6767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hlinkClick r:id="rId6" action="ppaction://hlinkfile"/>
              </a:rPr>
              <a:t>7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58016" y="3286124"/>
            <a:ext cx="6767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7" action="ppaction://hlinkfile"/>
              </a:rPr>
              <a:t>8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3786190"/>
            <a:ext cx="19928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8" action="ppaction://hlinkfile"/>
              </a:rPr>
              <a:t>9-11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5286388"/>
            <a:ext cx="31432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9" action="ppaction://hlinkfile"/>
              </a:rPr>
              <a:t>видео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57150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JQuiz – Викторина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1000109"/>
            <a:ext cx="807249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викторины - вопросы с множественным выбором  ответа</a:t>
            </a:r>
          </a:p>
          <a:p>
            <a:r>
              <a:rPr lang="ru-RU" sz="2200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!!!!!!!!!Создайте папку ПРОБА ПЕРА на рабочем столе!!!!!!!</a:t>
            </a:r>
          </a:p>
          <a:p>
            <a:pPr marL="342900" indent="-342900">
              <a:buAutoNum type="arabicPeriod"/>
            </a:pP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Запустите </a:t>
            </a:r>
            <a:r>
              <a:rPr lang="en-US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Hot Potatoes      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JQuiz</a:t>
            </a:r>
            <a:r>
              <a:rPr lang="en-US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Викторина)</a:t>
            </a:r>
          </a:p>
          <a:p>
            <a:pPr marL="342900" indent="-342900">
              <a:buAutoNum type="arabicPeriod"/>
            </a:pP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Напечатайте Заголовок ( поле </a:t>
            </a:r>
            <a:r>
              <a:rPr lang="en-US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Title)</a:t>
            </a:r>
            <a:endParaRPr lang="ru-RU" sz="22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Напечатайте первый вопрос ( поле </a:t>
            </a:r>
            <a:r>
              <a:rPr lang="en-US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 1)</a:t>
            </a:r>
            <a:endParaRPr lang="ru-RU" sz="22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Напротив поля </a:t>
            </a:r>
            <a:r>
              <a:rPr lang="en-US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выберете вариант создаваемой викторины:</a:t>
            </a:r>
          </a:p>
          <a:p>
            <a:pPr marL="342900" indent="-342900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2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multiple choice – </a:t>
            </a:r>
            <a:r>
              <a:rPr lang="ru-RU" sz="22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выбор одного варианта из множества</a:t>
            </a:r>
          </a:p>
          <a:p>
            <a:pPr marL="342900" indent="-342900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-</a:t>
            </a:r>
            <a:r>
              <a:rPr lang="en-US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short answers –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напечатайте правильный ответ</a:t>
            </a:r>
          </a:p>
          <a:p>
            <a:pPr marL="342900" indent="-342900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2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hybrid - </a:t>
            </a:r>
            <a:r>
              <a:rPr lang="ru-RU" sz="22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напечатайте правильный ответ, после нескольких неправильных ответов (можно установить</a:t>
            </a:r>
            <a:r>
              <a:rPr lang="en-US" sz="22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самостоятельно) предлагаются варианты ответа</a:t>
            </a:r>
          </a:p>
          <a:p>
            <a:pPr marL="342900" indent="-342900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- </a:t>
            </a:r>
            <a:r>
              <a:rPr lang="en-US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multi select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несколько вариантов ответа являются верными</a:t>
            </a:r>
            <a:endParaRPr lang="en-US" sz="22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3857620" y="2214554"/>
            <a:ext cx="28575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342900" indent="-342900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  Напечатайте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варианты ответов ( поле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Answers           A , B , C)</a:t>
            </a:r>
          </a:p>
          <a:p>
            <a:pPr marL="342900" indent="-342900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  </a:t>
            </a:r>
            <a:r>
              <a:rPr lang="ru-RU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поле </a:t>
            </a:r>
            <a:r>
              <a:rPr lang="en-US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Settings</a:t>
            </a:r>
            <a:r>
              <a:rPr lang="ru-RU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забудьте  отметить вариант ответа который является верным</a:t>
            </a:r>
            <a:endParaRPr lang="en-US" b="1" u="sng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7.   Напечатайте второй вопрос ( в поле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нажмите стрелку, цифра 1 изменится на 2, это и будет второй вопрос)</a:t>
            </a:r>
          </a:p>
          <a:p>
            <a:pPr marL="342900" indent="-342900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8.   Повторите шаги по вводу данных</a:t>
            </a:r>
          </a:p>
          <a:p>
            <a:pPr marL="342900" indent="-342900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9.   На панели инструментов нажмите  СОХРАНТЬ ( вы сохраните рабочий файл, </a:t>
            </a:r>
            <a:r>
              <a:rPr lang="ru-RU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 упражнение)</a:t>
            </a:r>
          </a:p>
          <a:p>
            <a:pPr marL="342900" indent="-342900">
              <a:buNone/>
            </a:pPr>
            <a:endParaRPr lang="ru-RU" b="1" u="sng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8"/>
            </a:pPr>
            <a:endParaRPr lang="ru-RU" b="1" u="sng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8"/>
            </a:pPr>
            <a:endParaRPr lang="ru-RU" b="1" u="sng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8"/>
            </a:pPr>
            <a:endParaRPr lang="ru-RU" b="1" u="sng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!!!!!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Сохраняйте все документы в одной папке!!!!!</a:t>
            </a:r>
            <a:endParaRPr lang="ru-RU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10. Создайте файл упражнения: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панели инструментов нажмите  СОЗДАТЬ ФАЙЛ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Hot Pot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 вы создали </a:t>
            </a:r>
            <a:r>
              <a:rPr lang="ru-RU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упражнение)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214554"/>
            <a:ext cx="58483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Прямая со стрелкой 6"/>
          <p:cNvCxnSpPr/>
          <p:nvPr/>
        </p:nvCxnSpPr>
        <p:spPr>
          <a:xfrm rot="16200000" flipH="1">
            <a:off x="1428728" y="2428868"/>
            <a:ext cx="64294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071670" y="2928934"/>
            <a:ext cx="1628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СОХРАНИТЬ</a:t>
            </a:r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5143504" y="642918"/>
            <a:ext cx="214314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071942"/>
            <a:ext cx="58483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Прямая со стрелкой 12"/>
          <p:cNvCxnSpPr/>
          <p:nvPr/>
        </p:nvCxnSpPr>
        <p:spPr>
          <a:xfrm rot="16200000" flipH="1">
            <a:off x="2071670" y="4286256"/>
            <a:ext cx="85725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928926" y="4929198"/>
            <a:ext cx="283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СОЗДАТЬ ФАЙЛ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Hot Pot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14348" y="5500702"/>
            <a:ext cx="77877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!!!!Оба сохраняемых файла желательно называть одинаково и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сохранять в одной папке!!!!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57166"/>
            <a:ext cx="7323182" cy="5858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7166"/>
            <a:ext cx="7626792" cy="6101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347774"/>
          </a:xfrm>
          <a:ln>
            <a:solidFill>
              <a:schemeClr val="bg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Современное общество и компьютерные технологии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05396"/>
          </a:xfrm>
        </p:spPr>
        <p:txBody>
          <a:bodyPr>
            <a:normAutofit fontScale="47500" lnSpcReduction="20000"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</a:pPr>
            <a:endParaRPr lang="ru-RU" sz="6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современном обществе компьютерные технологии  проникли во все сферы жизни человека в том числе и в образование. 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endParaRPr lang="ru-RU" sz="6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Компьютер значительно расширяет возможности предъявления материала, позволяет усилить мотивацию учеников и разнообразить формы работы. 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endParaRPr lang="ru-RU" sz="39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7166"/>
            <a:ext cx="7429552" cy="5943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297008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Запустите файл выбрав «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View the exercise in my browser (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Просмотреть в браузере)»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использования дополнительных функций нажмите «Экран конфигурации»</a:t>
            </a:r>
          </a:p>
          <a:p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143248"/>
            <a:ext cx="685808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Прямая со стрелкой 5"/>
          <p:cNvCxnSpPr/>
          <p:nvPr/>
        </p:nvCxnSpPr>
        <p:spPr>
          <a:xfrm rot="16200000" flipH="1">
            <a:off x="6107917" y="3536157"/>
            <a:ext cx="1071570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072198" y="4500570"/>
            <a:ext cx="2258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Экран конфигурации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500702"/>
            <a:ext cx="8183880" cy="105156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данном окне можно установить: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-Дополнительные кнопки 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Buttons</a:t>
            </a:r>
            <a:b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-Внешний вид 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Appearance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-Таймер 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Timer</a:t>
            </a:r>
            <a:b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-Другое 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Others (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перемешать порядок вопросов и ответов и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т.д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14290"/>
            <a:ext cx="521497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3200" dirty="0" smtClean="0">
                <a:solidFill>
                  <a:schemeClr val="accent2"/>
                </a:solidFill>
              </a:rPr>
              <a:t>!!!!</a:t>
            </a:r>
            <a:r>
              <a:rPr lang="ru-RU" sz="3200" dirty="0" smtClean="0">
                <a:solidFill>
                  <a:schemeClr val="accent2"/>
                </a:solidFill>
              </a:rPr>
              <a:t>Не забывайте сохранять изменения в двух файлах: в рабочем и в упражнении.</a:t>
            </a:r>
          </a:p>
          <a:p>
            <a:pPr algn="ctr">
              <a:buNone/>
            </a:pPr>
            <a:r>
              <a:rPr lang="ru-RU" sz="3200" dirty="0" smtClean="0">
                <a:solidFill>
                  <a:schemeClr val="accent2"/>
                </a:solidFill>
              </a:rPr>
              <a:t>Для этого повторно нажимайте кнопки </a:t>
            </a:r>
            <a:endParaRPr lang="en-US" sz="3200" dirty="0" smtClean="0">
              <a:solidFill>
                <a:schemeClr val="accent2"/>
              </a:solidFill>
            </a:endParaRPr>
          </a:p>
          <a:p>
            <a:pPr algn="ctr">
              <a:buNone/>
            </a:pPr>
            <a:r>
              <a:rPr lang="ru-RU" sz="3200" smtClean="0">
                <a:solidFill>
                  <a:schemeClr val="accent2"/>
                </a:solidFill>
              </a:rPr>
              <a:t>СОХРАНИТЬ  </a:t>
            </a:r>
            <a:r>
              <a:rPr lang="ru-RU" sz="3200" dirty="0" smtClean="0">
                <a:solidFill>
                  <a:schemeClr val="accent2"/>
                </a:solidFill>
              </a:rPr>
              <a:t>и СОЗДАТЬ ФАЙЛ </a:t>
            </a:r>
            <a:endParaRPr lang="en-US" sz="3200" dirty="0" smtClean="0">
              <a:solidFill>
                <a:schemeClr val="accent2"/>
              </a:solidFill>
            </a:endParaRPr>
          </a:p>
          <a:p>
            <a:pPr algn="ctr">
              <a:buNone/>
            </a:pPr>
            <a:r>
              <a:rPr lang="en-US" sz="3200" dirty="0" smtClean="0">
                <a:solidFill>
                  <a:schemeClr val="accent2"/>
                </a:solidFill>
              </a:rPr>
              <a:t>HOT POT!!!!</a:t>
            </a:r>
            <a:endParaRPr lang="ru-RU" sz="3200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40901_rassvet_-solnce_-doroga_-gory_-trassa_1920x1280_(www.GdeFon.ru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06938"/>
            <a:ext cx="8858312" cy="660821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42910" y="357166"/>
            <a:ext cx="7658096" cy="5214974"/>
          </a:xfrm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бы дойти до цели, </a:t>
            </a:r>
          </a:p>
          <a:p>
            <a:pPr algn="ctr">
              <a:buNone/>
            </a:pP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надо хотя бы начать </a:t>
            </a:r>
            <a:r>
              <a:rPr lang="ru-RU" sz="72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идти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….</a:t>
            </a:r>
            <a:endParaRPr lang="ru-RU" sz="7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2192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Использование</a:t>
            </a:r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компьютерных технологий </a:t>
            </a: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позволяет</a:t>
            </a:r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1643050"/>
            <a:ext cx="8115328" cy="445295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2700" b="1" i="1" dirty="0" smtClean="0">
                <a:solidFill>
                  <a:srgbClr val="002060"/>
                </a:solidFill>
              </a:rPr>
              <a:t>моделировать различные учебные ситуации;</a:t>
            </a:r>
            <a:endParaRPr lang="ru-RU" sz="2700" b="1" i="1" dirty="0" smtClean="0">
              <a:solidFill>
                <a:srgbClr val="002060"/>
              </a:solidFill>
            </a:endParaRPr>
          </a:p>
          <a:p>
            <a:pPr lvl="0"/>
            <a:r>
              <a:rPr lang="ru-RU" sz="2700" b="1" i="1" dirty="0" smtClean="0">
                <a:solidFill>
                  <a:srgbClr val="002060"/>
                </a:solidFill>
              </a:rPr>
              <a:t>предъявить материал  в видео и аудио формате, сделать его ярким и интересным используя анимацию;</a:t>
            </a:r>
          </a:p>
          <a:p>
            <a:pPr lvl="0"/>
            <a:r>
              <a:rPr lang="ru-RU" sz="2700" b="1" i="1" dirty="0" smtClean="0">
                <a:solidFill>
                  <a:srgbClr val="002060"/>
                </a:solidFill>
              </a:rPr>
              <a:t>вдохновить учащихся на участие в учебном процессе (создание презентаций, учебных фильмов);</a:t>
            </a:r>
          </a:p>
          <a:p>
            <a:pPr lvl="0"/>
            <a:r>
              <a:rPr lang="en-US" sz="2700" b="1" i="1" dirty="0" smtClean="0">
                <a:solidFill>
                  <a:srgbClr val="002060"/>
                </a:solidFill>
              </a:rPr>
              <a:t>осуществлять индивидуальный подход;</a:t>
            </a:r>
            <a:endParaRPr lang="ru-RU" sz="2700" b="1" i="1" dirty="0" smtClean="0">
              <a:solidFill>
                <a:srgbClr val="002060"/>
              </a:solidFill>
            </a:endParaRPr>
          </a:p>
          <a:p>
            <a:pPr lvl="0"/>
            <a:r>
              <a:rPr lang="ru-RU" sz="2700" b="1" i="1" dirty="0" smtClean="0">
                <a:solidFill>
                  <a:srgbClr val="002060"/>
                </a:solidFill>
              </a:rPr>
              <a:t>оперативно осуществлять контроль и коррекцию знаний;</a:t>
            </a:r>
          </a:p>
          <a:p>
            <a:pPr lvl="0"/>
            <a:r>
              <a:rPr lang="en-US" sz="2700" b="1" i="1" dirty="0" smtClean="0">
                <a:solidFill>
                  <a:srgbClr val="002060"/>
                </a:solidFill>
              </a:rPr>
              <a:t>использовать ресурсы INTERNET;</a:t>
            </a:r>
            <a:endParaRPr lang="ru-RU" sz="2700" b="1" i="1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Ресурсы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Internet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183880" cy="485778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 </a:t>
            </a:r>
            <a:r>
              <a:rPr lang="en-US" sz="3200" i="1" dirty="0" smtClean="0">
                <a:solidFill>
                  <a:srgbClr val="002060"/>
                </a:solidFill>
              </a:rPr>
              <a:t>Internet </a:t>
            </a:r>
            <a:r>
              <a:rPr lang="ru-RU" sz="3200" i="1" dirty="0" smtClean="0">
                <a:solidFill>
                  <a:srgbClr val="002060"/>
                </a:solidFill>
              </a:rPr>
              <a:t> предоставляет огромные возможности для использования компьютерных технологий на уроке в школе.</a:t>
            </a:r>
          </a:p>
          <a:p>
            <a:r>
              <a:rPr lang="ru-RU" sz="3200" i="1" dirty="0" smtClean="0">
                <a:solidFill>
                  <a:srgbClr val="002060"/>
                </a:solidFill>
              </a:rPr>
              <a:t>  Учитель может использовать как уже готовые, разработанные задания, так и составлять их самостоятельно.</a:t>
            </a:r>
          </a:p>
          <a:p>
            <a:r>
              <a:rPr lang="ru-RU" sz="3200" i="1" dirty="0" smtClean="0">
                <a:solidFill>
                  <a:srgbClr val="002060"/>
                </a:solidFill>
              </a:rPr>
              <a:t>  При использовании ресурсов </a:t>
            </a:r>
            <a:r>
              <a:rPr lang="en-US" sz="3200" i="1" dirty="0" smtClean="0">
                <a:solidFill>
                  <a:srgbClr val="002060"/>
                </a:solidFill>
              </a:rPr>
              <a:t>Internet </a:t>
            </a:r>
            <a:r>
              <a:rPr lang="ru-RU" sz="3200" i="1" dirty="0" smtClean="0">
                <a:solidFill>
                  <a:srgbClr val="002060"/>
                </a:solidFill>
              </a:rPr>
              <a:t>не забывайте указывать авторство или адрес сайта.</a:t>
            </a:r>
            <a:endParaRPr lang="ru-RU" sz="32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229600" cy="757256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i="1" dirty="0" smtClean="0">
                <a:solidFill>
                  <a:srgbClr val="A50021"/>
                </a:solidFill>
              </a:rPr>
              <a:t>Интернет - ресурсы</a:t>
            </a:r>
            <a:endParaRPr lang="ru-RU" sz="3200" b="1" i="1" dirty="0" smtClean="0">
              <a:solidFill>
                <a:srgbClr val="A50021"/>
              </a:solidFill>
              <a:latin typeface="Georgia" pitchFamily="18" charset="0"/>
            </a:endParaRPr>
          </a:p>
        </p:txBody>
      </p:sp>
      <p:pic>
        <p:nvPicPr>
          <p:cNvPr id="17411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282" y="1857364"/>
            <a:ext cx="4857750" cy="4110038"/>
          </a:xfrm>
        </p:spPr>
      </p:pic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357158" y="1428736"/>
            <a:ext cx="3500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http:// ego4u.com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17413" name="Рисунок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1857364"/>
            <a:ext cx="4857750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Box 6"/>
          <p:cNvSpPr txBox="1">
            <a:spLocks noChangeArrowheads="1"/>
          </p:cNvSpPr>
          <p:nvPr/>
        </p:nvSpPr>
        <p:spPr bwMode="auto">
          <a:xfrm>
            <a:off x="4357686" y="1428736"/>
            <a:ext cx="4071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http://usefulenglish.ru</a:t>
            </a:r>
            <a:endParaRPr lang="ru-RU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Содержимое 11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>
          <a:xfrm>
            <a:off x="571472" y="1000108"/>
            <a:ext cx="7508875" cy="4857750"/>
          </a:xfrm>
        </p:spPr>
      </p:pic>
      <p:sp>
        <p:nvSpPr>
          <p:cNvPr id="18435" name="TextBox 12"/>
          <p:cNvSpPr txBox="1">
            <a:spLocks noChangeArrowheads="1"/>
          </p:cNvSpPr>
          <p:nvPr/>
        </p:nvSpPr>
        <p:spPr bwMode="auto">
          <a:xfrm>
            <a:off x="1285852" y="428604"/>
            <a:ext cx="4929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http://englishteststore.net</a:t>
            </a:r>
            <a:endParaRPr lang="ru-RU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Содержимое 4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>
          <a:xfrm rot="21176673">
            <a:off x="484674" y="1352684"/>
            <a:ext cx="3556000" cy="2295525"/>
          </a:xfrm>
        </p:spPr>
      </p:pic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357188" y="571500"/>
            <a:ext cx="31432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A50021"/>
                </a:solidFill>
              </a:rPr>
              <a:t>Oxford Living Grammar</a:t>
            </a:r>
            <a:endParaRPr lang="ru-RU">
              <a:solidFill>
                <a:srgbClr val="A50021"/>
              </a:solidFill>
            </a:endParaRPr>
          </a:p>
        </p:txBody>
      </p:sp>
      <p:pic>
        <p:nvPicPr>
          <p:cNvPr id="19460" name="Рисунок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78031">
            <a:off x="5213690" y="1430535"/>
            <a:ext cx="3276600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7"/>
          <p:cNvSpPr txBox="1">
            <a:spLocks noChangeArrowheads="1"/>
          </p:cNvSpPr>
          <p:nvPr/>
        </p:nvSpPr>
        <p:spPr bwMode="auto">
          <a:xfrm>
            <a:off x="4929188" y="642938"/>
            <a:ext cx="3786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Round-Up CD-ROM</a:t>
            </a:r>
            <a:endParaRPr lang="ru-RU"/>
          </a:p>
        </p:txBody>
      </p:sp>
      <p:pic>
        <p:nvPicPr>
          <p:cNvPr id="19462" name="Рисунок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4429132"/>
            <a:ext cx="35718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TextBox 9"/>
          <p:cNvSpPr txBox="1">
            <a:spLocks noChangeArrowheads="1"/>
          </p:cNvSpPr>
          <p:nvPr/>
        </p:nvSpPr>
        <p:spPr bwMode="auto">
          <a:xfrm>
            <a:off x="2000232" y="3857628"/>
            <a:ext cx="4714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Headway Quick Tick Tests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Содержимое 4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>
          <a:xfrm rot="20861825">
            <a:off x="563563" y="1474788"/>
            <a:ext cx="3802062" cy="3687762"/>
          </a:xfrm>
        </p:spPr>
      </p:pic>
      <p:sp>
        <p:nvSpPr>
          <p:cNvPr id="20483" name="TextBox 5"/>
          <p:cNvSpPr txBox="1">
            <a:spLocks noChangeArrowheads="1"/>
          </p:cNvSpPr>
          <p:nvPr/>
        </p:nvSpPr>
        <p:spPr bwMode="auto">
          <a:xfrm>
            <a:off x="214313" y="500063"/>
            <a:ext cx="3214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rgbClr val="8B438D"/>
                </a:solidFill>
              </a:rPr>
              <a:t>Oxford Practice Grammar Interactive</a:t>
            </a:r>
            <a:endParaRPr lang="ru-RU" sz="2000">
              <a:solidFill>
                <a:srgbClr val="8B438D"/>
              </a:solidFill>
            </a:endParaRPr>
          </a:p>
        </p:txBody>
      </p:sp>
      <p:pic>
        <p:nvPicPr>
          <p:cNvPr id="20484" name="Рисунок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85797">
            <a:off x="3841750" y="3128963"/>
            <a:ext cx="4506913" cy="317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Box 7"/>
          <p:cNvSpPr txBox="1">
            <a:spLocks noChangeArrowheads="1"/>
          </p:cNvSpPr>
          <p:nvPr/>
        </p:nvSpPr>
        <p:spPr bwMode="auto">
          <a:xfrm rot="557725">
            <a:off x="5449888" y="1811338"/>
            <a:ext cx="307181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70C0"/>
                </a:solidFill>
              </a:rPr>
              <a:t>English Grammar in Use Cambridge</a:t>
            </a:r>
            <a:endParaRPr lang="ru-RU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969822"/>
          </a:xfrm>
        </p:spPr>
        <p:txBody>
          <a:bodyPr/>
          <a:lstStyle/>
          <a:p>
            <a:r>
              <a:rPr lang="ru-RU" dirty="0" smtClean="0"/>
              <a:t>Программы для создания упражнений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2910" y="1142984"/>
            <a:ext cx="77707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ISpring</a:t>
            </a:r>
            <a:r>
              <a:rPr lang="en-US" b="1" dirty="0" smtClean="0"/>
              <a:t> Quiz Maker </a:t>
            </a:r>
            <a:r>
              <a:rPr lang="en-US" dirty="0" smtClean="0"/>
              <a:t>-</a:t>
            </a:r>
            <a:r>
              <a:rPr lang="ru-RU" dirty="0" smtClean="0"/>
              <a:t>это удобный инструмент для создания </a:t>
            </a:r>
            <a:endParaRPr lang="en-US" dirty="0" smtClean="0"/>
          </a:p>
          <a:p>
            <a:r>
              <a:rPr lang="ru-RU" dirty="0" smtClean="0"/>
              <a:t>тестов с аудио, видео и формулами.</a:t>
            </a:r>
            <a:r>
              <a:rPr lang="en-US" dirty="0" smtClean="0"/>
              <a:t> </a:t>
            </a:r>
            <a:r>
              <a:rPr lang="ru-RU" dirty="0" smtClean="0"/>
              <a:t>Программа позволяет </a:t>
            </a:r>
            <a:endParaRPr lang="en-US" dirty="0" smtClean="0"/>
          </a:p>
          <a:p>
            <a:r>
              <a:rPr lang="ru-RU" dirty="0" smtClean="0"/>
              <a:t>создавать 23 типа вопросов. Программа платная, пробная</a:t>
            </a:r>
          </a:p>
          <a:p>
            <a:r>
              <a:rPr lang="ru-RU" dirty="0" smtClean="0"/>
              <a:t> версия предоставляется на 30 дней.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285992"/>
            <a:ext cx="6929487" cy="4157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765</TotalTime>
  <Words>717</Words>
  <Application>Microsoft Office PowerPoint</Application>
  <PresentationFormat>Экран (4:3)</PresentationFormat>
  <Paragraphs>106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Аспект</vt:lpstr>
      <vt:lpstr>Компьютерные технологии и урок.  </vt:lpstr>
      <vt:lpstr>Современное общество и компьютерные технологии</vt:lpstr>
      <vt:lpstr>   Использование компьютерных технологий позволяет:</vt:lpstr>
      <vt:lpstr>           Ресурсы Internet</vt:lpstr>
      <vt:lpstr>Интернет - ресурсы</vt:lpstr>
      <vt:lpstr>Слайд 6</vt:lpstr>
      <vt:lpstr>Слайд 7</vt:lpstr>
      <vt:lpstr>Слайд 8</vt:lpstr>
      <vt:lpstr>Слайд 9</vt:lpstr>
      <vt:lpstr>Слайд 10</vt:lpstr>
      <vt:lpstr>Hot Potatoes v.6</vt:lpstr>
      <vt:lpstr>Hot Potatoes v.6</vt:lpstr>
      <vt:lpstr>Слайд 13</vt:lpstr>
      <vt:lpstr>Пример создание упражнений и тестов с помощью программы Hot Potatoes v.6</vt:lpstr>
      <vt:lpstr>Слайд 15</vt:lpstr>
      <vt:lpstr>JQuiz – Викторина</vt:lpstr>
      <vt:lpstr>Слайд 17</vt:lpstr>
      <vt:lpstr>Слайд 18</vt:lpstr>
      <vt:lpstr>Слайд 19</vt:lpstr>
      <vt:lpstr>Слайд 20</vt:lpstr>
      <vt:lpstr>Слайд 21</vt:lpstr>
      <vt:lpstr>В данном окне можно установить: -Дополнительные кнопки Buttons -Внешний вид  Appearance -Таймер Timer -Другое Others (перемешать порядок вопросов и ответов и т.д) </vt:lpstr>
      <vt:lpstr>Слайд 23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Компьютерные технологии на уроке английского языка при подготовке к экзамену.</dc:title>
  <dc:creator>Admin</dc:creator>
  <cp:lastModifiedBy>UralSOFT</cp:lastModifiedBy>
  <cp:revision>122</cp:revision>
  <dcterms:created xsi:type="dcterms:W3CDTF">2012-12-27T14:52:08Z</dcterms:created>
  <dcterms:modified xsi:type="dcterms:W3CDTF">2017-03-28T22:10:10Z</dcterms:modified>
</cp:coreProperties>
</file>